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pB+1j7cTyrd/iVzdG8ZfOL2/Z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690B98-1F8E-473A-BFA9-532D899D00E3}">
  <a:tblStyle styleId="{66690B98-1F8E-473A-BFA9-532D899D00E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92" y="4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 name="Google Shape;20;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3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3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3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3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 name="Google Shape;55;p1"/>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6" name="Google Shape;56;p1"/>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pic>
        <p:nvPicPr>
          <p:cNvPr id="57" name="Google Shape;57;p1" descr="A close up of a logo&#10;&#10;Description automatically generated"/>
          <p:cNvPicPr preferRelativeResize="0"/>
          <p:nvPr/>
        </p:nvPicPr>
        <p:blipFill rotWithShape="1">
          <a:blip r:embed="rId3">
            <a:alphaModFix/>
          </a:blip>
          <a:srcRect/>
          <a:stretch/>
        </p:blipFill>
        <p:spPr>
          <a:xfrm>
            <a:off x="298083" y="400827"/>
            <a:ext cx="2469899" cy="945000"/>
          </a:xfrm>
          <a:prstGeom prst="rect">
            <a:avLst/>
          </a:prstGeom>
          <a:noFill/>
          <a:ln>
            <a:noFill/>
          </a:ln>
        </p:spPr>
      </p:pic>
      <p:sp>
        <p:nvSpPr>
          <p:cNvPr id="58" name="Google Shape;58;p1"/>
          <p:cNvSpPr txBox="1"/>
          <p:nvPr/>
        </p:nvSpPr>
        <p:spPr>
          <a:xfrm>
            <a:off x="479575" y="1638601"/>
            <a:ext cx="2106900" cy="1122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Marais Press Exhibition </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Lesson Plan</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Mark-making and Monotype with Neil </a:t>
            </a:r>
            <a:r>
              <a:rPr lang="en-US" sz="1800" b="0" i="0" u="none" strike="noStrike" cap="none" dirty="0" err="1">
                <a:solidFill>
                  <a:srgbClr val="000000"/>
                </a:solidFill>
                <a:latin typeface="Calibri"/>
                <a:ea typeface="Calibri"/>
                <a:cs typeface="Calibri"/>
                <a:sym typeface="Calibri"/>
              </a:rPr>
              <a:t>Shawcross</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By: Sharon Wright</a:t>
            </a:r>
          </a:p>
          <a:p>
            <a:pPr marL="0" marR="0" lvl="0" indent="0" algn="ctr" rtl="0">
              <a:lnSpc>
                <a:spcPct val="100000"/>
              </a:lnSpc>
              <a:spcBef>
                <a:spcPts val="0"/>
              </a:spcBef>
              <a:spcAft>
                <a:spcPts val="0"/>
              </a:spcAft>
              <a:buClr>
                <a:srgbClr val="000000"/>
              </a:buClr>
              <a:buSzPts val="1800"/>
              <a:buFont typeface="Arial"/>
              <a:buNone/>
            </a:pPr>
            <a:r>
              <a:rPr lang="en-US" sz="1800" dirty="0">
                <a:latin typeface="Calibri"/>
                <a:ea typeface="Calibri"/>
                <a:cs typeface="Calibri"/>
                <a:sym typeface="Calibri"/>
              </a:rPr>
              <a:t>UL Art Education</a:t>
            </a: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Fall 2021</a:t>
            </a:r>
            <a:endParaRPr sz="1800" b="0" i="0" u="none" strike="noStrike" cap="none" dirty="0">
              <a:solidFill>
                <a:srgbClr val="000000"/>
              </a:solidFill>
              <a:latin typeface="Calibri"/>
              <a:ea typeface="Calibri"/>
              <a:cs typeface="Calibri"/>
              <a:sym typeface="Calibri"/>
            </a:endParaRPr>
          </a:p>
        </p:txBody>
      </p:sp>
      <p:pic>
        <p:nvPicPr>
          <p:cNvPr id="59" name="Google Shape;59;p1"/>
          <p:cNvPicPr preferRelativeResize="0"/>
          <p:nvPr/>
        </p:nvPicPr>
        <p:blipFill>
          <a:blip r:embed="rId4">
            <a:alphaModFix/>
          </a:blip>
          <a:stretch>
            <a:fillRect/>
          </a:stretch>
        </p:blipFill>
        <p:spPr>
          <a:xfrm>
            <a:off x="2967525" y="874600"/>
            <a:ext cx="2760524" cy="3689936"/>
          </a:xfrm>
          <a:prstGeom prst="rect">
            <a:avLst/>
          </a:prstGeom>
          <a:noFill/>
          <a:ln>
            <a:noFill/>
          </a:ln>
        </p:spPr>
      </p:pic>
      <p:pic>
        <p:nvPicPr>
          <p:cNvPr id="60" name="Google Shape;60;p1" descr="A picture containing sky, outdoor&#10;&#10;Description automatically generated"/>
          <p:cNvPicPr preferRelativeResize="0"/>
          <p:nvPr/>
        </p:nvPicPr>
        <p:blipFill rotWithShape="1">
          <a:blip r:embed="rId5">
            <a:alphaModFix/>
          </a:blip>
          <a:srcRect/>
          <a:stretch/>
        </p:blipFill>
        <p:spPr>
          <a:xfrm>
            <a:off x="5858875" y="874600"/>
            <a:ext cx="2760525" cy="3680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Neil Shawcross’s other artworks </a:t>
            </a:r>
            <a:endParaRPr/>
          </a:p>
        </p:txBody>
      </p:sp>
      <p:sp>
        <p:nvSpPr>
          <p:cNvPr id="137" name="Google Shape;13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800"/>
              <a:buNone/>
            </a:pPr>
            <a:endParaRPr/>
          </a:p>
        </p:txBody>
      </p:sp>
      <p:pic>
        <p:nvPicPr>
          <p:cNvPr id="138" name="Google Shape;138;p10"/>
          <p:cNvPicPr preferRelativeResize="0"/>
          <p:nvPr/>
        </p:nvPicPr>
        <p:blipFill rotWithShape="1">
          <a:blip r:embed="rId3">
            <a:alphaModFix/>
          </a:blip>
          <a:srcRect/>
          <a:stretch/>
        </p:blipFill>
        <p:spPr>
          <a:xfrm>
            <a:off x="311700" y="1152475"/>
            <a:ext cx="1759988" cy="2675182"/>
          </a:xfrm>
          <a:prstGeom prst="rect">
            <a:avLst/>
          </a:prstGeom>
          <a:noFill/>
          <a:ln>
            <a:noFill/>
          </a:ln>
        </p:spPr>
      </p:pic>
      <p:sp>
        <p:nvSpPr>
          <p:cNvPr id="139" name="Google Shape;139;p10"/>
          <p:cNvSpPr txBox="1"/>
          <p:nvPr/>
        </p:nvSpPr>
        <p:spPr>
          <a:xfrm>
            <a:off x="311700" y="3827657"/>
            <a:ext cx="175998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Homage to Henri Matisse, 2006</a:t>
            </a:r>
            <a:endParaRPr/>
          </a:p>
        </p:txBody>
      </p:sp>
      <p:pic>
        <p:nvPicPr>
          <p:cNvPr id="140" name="Google Shape;140;p10"/>
          <p:cNvPicPr preferRelativeResize="0"/>
          <p:nvPr/>
        </p:nvPicPr>
        <p:blipFill rotWithShape="1">
          <a:blip r:embed="rId4">
            <a:alphaModFix/>
          </a:blip>
          <a:srcRect/>
          <a:stretch/>
        </p:blipFill>
        <p:spPr>
          <a:xfrm>
            <a:off x="2257426" y="1152475"/>
            <a:ext cx="1771644" cy="2675182"/>
          </a:xfrm>
          <a:prstGeom prst="rect">
            <a:avLst/>
          </a:prstGeom>
          <a:noFill/>
          <a:ln>
            <a:noFill/>
          </a:ln>
        </p:spPr>
      </p:pic>
      <p:sp>
        <p:nvSpPr>
          <p:cNvPr id="141" name="Google Shape;141;p10"/>
          <p:cNvSpPr txBox="1"/>
          <p:nvPr/>
        </p:nvSpPr>
        <p:spPr>
          <a:xfrm>
            <a:off x="2257426" y="3827657"/>
            <a:ext cx="17716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Still Life, 2007</a:t>
            </a:r>
            <a:endParaRPr/>
          </a:p>
        </p:txBody>
      </p:sp>
      <p:pic>
        <p:nvPicPr>
          <p:cNvPr id="142" name="Google Shape;142;p10"/>
          <p:cNvPicPr preferRelativeResize="0"/>
          <p:nvPr/>
        </p:nvPicPr>
        <p:blipFill rotWithShape="1">
          <a:blip r:embed="rId5">
            <a:alphaModFix/>
          </a:blip>
          <a:srcRect/>
          <a:stretch/>
        </p:blipFill>
        <p:spPr>
          <a:xfrm>
            <a:off x="4157657" y="1152474"/>
            <a:ext cx="2100267" cy="1344171"/>
          </a:xfrm>
          <a:prstGeom prst="rect">
            <a:avLst/>
          </a:prstGeom>
          <a:noFill/>
          <a:ln>
            <a:noFill/>
          </a:ln>
        </p:spPr>
      </p:pic>
      <p:sp>
        <p:nvSpPr>
          <p:cNvPr id="143" name="Google Shape;143;p10"/>
          <p:cNvSpPr txBox="1"/>
          <p:nvPr/>
        </p:nvSpPr>
        <p:spPr>
          <a:xfrm>
            <a:off x="4214808" y="2571750"/>
            <a:ext cx="170283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Dachshund, 2019</a:t>
            </a:r>
            <a:endParaRPr/>
          </a:p>
        </p:txBody>
      </p:sp>
      <p:pic>
        <p:nvPicPr>
          <p:cNvPr id="144" name="Google Shape;144;p10"/>
          <p:cNvPicPr preferRelativeResize="0"/>
          <p:nvPr/>
        </p:nvPicPr>
        <p:blipFill rotWithShape="1">
          <a:blip r:embed="rId6">
            <a:alphaModFix/>
          </a:blip>
          <a:srcRect/>
          <a:stretch/>
        </p:blipFill>
        <p:spPr>
          <a:xfrm>
            <a:off x="4214808" y="2944012"/>
            <a:ext cx="2043116" cy="1430181"/>
          </a:xfrm>
          <a:prstGeom prst="rect">
            <a:avLst/>
          </a:prstGeom>
          <a:noFill/>
          <a:ln>
            <a:noFill/>
          </a:ln>
        </p:spPr>
      </p:pic>
      <p:sp>
        <p:nvSpPr>
          <p:cNvPr id="145" name="Google Shape;145;p10"/>
          <p:cNvSpPr txBox="1"/>
          <p:nvPr/>
        </p:nvSpPr>
        <p:spPr>
          <a:xfrm>
            <a:off x="4214808" y="4374193"/>
            <a:ext cx="170283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Grand Piano, 2016</a:t>
            </a:r>
            <a:endParaRPr/>
          </a:p>
        </p:txBody>
      </p:sp>
      <p:pic>
        <p:nvPicPr>
          <p:cNvPr id="146" name="Google Shape;146;p10"/>
          <p:cNvPicPr preferRelativeResize="0"/>
          <p:nvPr/>
        </p:nvPicPr>
        <p:blipFill rotWithShape="1">
          <a:blip r:embed="rId7">
            <a:alphaModFix/>
          </a:blip>
          <a:srcRect/>
          <a:stretch/>
        </p:blipFill>
        <p:spPr>
          <a:xfrm>
            <a:off x="6386511" y="1152474"/>
            <a:ext cx="1905000" cy="2400300"/>
          </a:xfrm>
          <a:prstGeom prst="rect">
            <a:avLst/>
          </a:prstGeom>
          <a:noFill/>
          <a:ln>
            <a:noFill/>
          </a:ln>
        </p:spPr>
      </p:pic>
      <p:sp>
        <p:nvSpPr>
          <p:cNvPr id="147" name="Google Shape;147;p10"/>
          <p:cNvSpPr txBox="1"/>
          <p:nvPr/>
        </p:nvSpPr>
        <p:spPr>
          <a:xfrm>
            <a:off x="6386511" y="3659102"/>
            <a:ext cx="9525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Flowers, 2015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311700" y="2541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Gestural mark-making experiment </a:t>
            </a:r>
            <a:endParaRPr/>
          </a:p>
        </p:txBody>
      </p:sp>
      <p:sp>
        <p:nvSpPr>
          <p:cNvPr id="153" name="Google Shape;153;p11"/>
          <p:cNvSpPr txBox="1">
            <a:spLocks noGrp="1"/>
          </p:cNvSpPr>
          <p:nvPr>
            <p:ph type="body" idx="1"/>
          </p:nvPr>
        </p:nvSpPr>
        <p:spPr>
          <a:xfrm>
            <a:off x="311700" y="896850"/>
            <a:ext cx="41175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a:solidFill>
                  <a:schemeClr val="dk1"/>
                </a:solidFill>
              </a:rPr>
              <a:t>Students will practice mark-making with their paint brushes before making their final composition.</a:t>
            </a:r>
            <a:endParaRPr/>
          </a:p>
          <a:p>
            <a:pPr marL="114300" lvl="0" indent="0" algn="l" rtl="0">
              <a:lnSpc>
                <a:spcPct val="115000"/>
              </a:lnSpc>
              <a:spcBef>
                <a:spcPts val="0"/>
              </a:spcBef>
              <a:spcAft>
                <a:spcPts val="0"/>
              </a:spcAft>
              <a:buSzPts val="1800"/>
              <a:buNone/>
            </a:pPr>
            <a:r>
              <a:rPr lang="en-US">
                <a:solidFill>
                  <a:schemeClr val="dk1"/>
                </a:solidFill>
              </a:rPr>
              <a:t>Talk about line weight, emotion,  opacity of ink, etc.</a:t>
            </a: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r>
              <a:rPr lang="en-US">
                <a:solidFill>
                  <a:schemeClr val="dk1"/>
                </a:solidFill>
              </a:rPr>
              <a:t>Essential questions: What do you notice within the brush stroke? Is there value? Is it one shade of color? What does the weight of the line convey? Action? Movement? Rhythm?</a:t>
            </a:r>
            <a:endParaRPr>
              <a:solidFill>
                <a:srgbClr val="000000"/>
              </a:solidFill>
            </a:endParaRPr>
          </a:p>
          <a:p>
            <a:pPr marL="114300" lvl="0" indent="0" algn="l" rtl="0">
              <a:lnSpc>
                <a:spcPct val="115000"/>
              </a:lnSpc>
              <a:spcBef>
                <a:spcPts val="0"/>
              </a:spcBef>
              <a:spcAft>
                <a:spcPts val="0"/>
              </a:spcAft>
              <a:buSzPts val="1800"/>
              <a:buNone/>
            </a:pPr>
            <a:endParaRPr/>
          </a:p>
        </p:txBody>
      </p:sp>
      <p:pic>
        <p:nvPicPr>
          <p:cNvPr id="154" name="Google Shape;154;p11"/>
          <p:cNvPicPr preferRelativeResize="0"/>
          <p:nvPr/>
        </p:nvPicPr>
        <p:blipFill rotWithShape="1">
          <a:blip r:embed="rId3">
            <a:alphaModFix/>
          </a:blip>
          <a:srcRect/>
          <a:stretch/>
        </p:blipFill>
        <p:spPr>
          <a:xfrm>
            <a:off x="4429125" y="1408087"/>
            <a:ext cx="4557137" cy="2905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0" name="Google Shape;160;p12"/>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161" name="Google Shape;161;p12"/>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162" name="Google Shape;162;p12"/>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163" name="Google Shape;163;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Process</a:t>
            </a:r>
            <a:endParaRPr/>
          </a:p>
        </p:txBody>
      </p:sp>
      <p:sp>
        <p:nvSpPr>
          <p:cNvPr id="164" name="Google Shape;164;p12"/>
          <p:cNvSpPr txBox="1">
            <a:spLocks noGrp="1"/>
          </p:cNvSpPr>
          <p:nvPr>
            <p:ph type="body" idx="1"/>
          </p:nvPr>
        </p:nvSpPr>
        <p:spPr>
          <a:xfrm>
            <a:off x="-189337" y="1061931"/>
            <a:ext cx="4925400"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800"/>
              <a:buNone/>
            </a:pPr>
            <a:r>
              <a:rPr lang="en-US" sz="2400">
                <a:solidFill>
                  <a:srgbClr val="000000"/>
                </a:solidFill>
              </a:rPr>
              <a:t>Step 1</a:t>
            </a:r>
            <a:endParaRPr/>
          </a:p>
          <a:p>
            <a:pPr marL="457200" lvl="0" indent="0" algn="l" rtl="0">
              <a:lnSpc>
                <a:spcPct val="115000"/>
              </a:lnSpc>
              <a:spcBef>
                <a:spcPts val="0"/>
              </a:spcBef>
              <a:spcAft>
                <a:spcPts val="0"/>
              </a:spcAft>
              <a:buSzPts val="1800"/>
              <a:buNone/>
            </a:pPr>
            <a:r>
              <a:rPr lang="en-US" sz="2000">
                <a:solidFill>
                  <a:srgbClr val="000000"/>
                </a:solidFill>
              </a:rPr>
              <a:t>Gather Supplies:</a:t>
            </a:r>
            <a:endParaRPr/>
          </a:p>
          <a:p>
            <a:pPr marL="457200" lvl="0" indent="0" algn="l" rtl="0">
              <a:lnSpc>
                <a:spcPct val="115000"/>
              </a:lnSpc>
              <a:spcBef>
                <a:spcPts val="0"/>
              </a:spcBef>
              <a:spcAft>
                <a:spcPts val="0"/>
              </a:spcAft>
              <a:buSzPts val="1800"/>
              <a:buNone/>
            </a:pPr>
            <a:r>
              <a:rPr lang="en-US" sz="2000">
                <a:solidFill>
                  <a:srgbClr val="000000"/>
                </a:solidFill>
              </a:rPr>
              <a:t>Gouache</a:t>
            </a:r>
            <a:endParaRPr/>
          </a:p>
          <a:p>
            <a:pPr marL="457200" lvl="0" indent="0" algn="l" rtl="0">
              <a:lnSpc>
                <a:spcPct val="115000"/>
              </a:lnSpc>
              <a:spcBef>
                <a:spcPts val="0"/>
              </a:spcBef>
              <a:spcAft>
                <a:spcPts val="0"/>
              </a:spcAft>
              <a:buSzPts val="1800"/>
              <a:buNone/>
            </a:pPr>
            <a:r>
              <a:rPr lang="en-US" sz="2000">
                <a:solidFill>
                  <a:srgbClr val="000000"/>
                </a:solidFill>
              </a:rPr>
              <a:t>Paint brushes</a:t>
            </a:r>
            <a:endParaRPr/>
          </a:p>
          <a:p>
            <a:pPr marL="457200" lvl="0" indent="0" algn="l" rtl="0">
              <a:lnSpc>
                <a:spcPct val="115000"/>
              </a:lnSpc>
              <a:spcBef>
                <a:spcPts val="0"/>
              </a:spcBef>
              <a:spcAft>
                <a:spcPts val="0"/>
              </a:spcAft>
              <a:buSzPts val="1800"/>
              <a:buNone/>
            </a:pPr>
            <a:r>
              <a:rPr lang="en-US" sz="2000">
                <a:solidFill>
                  <a:srgbClr val="000000"/>
                </a:solidFill>
              </a:rPr>
              <a:t>Paper</a:t>
            </a:r>
            <a:endParaRPr/>
          </a:p>
          <a:p>
            <a:pPr marL="457200" lvl="0" indent="0" algn="l" rtl="0">
              <a:lnSpc>
                <a:spcPct val="115000"/>
              </a:lnSpc>
              <a:spcBef>
                <a:spcPts val="0"/>
              </a:spcBef>
              <a:spcAft>
                <a:spcPts val="0"/>
              </a:spcAft>
              <a:buSzPts val="1800"/>
              <a:buNone/>
            </a:pPr>
            <a:r>
              <a:rPr lang="en-US" sz="2000">
                <a:solidFill>
                  <a:srgbClr val="000000"/>
                </a:solidFill>
              </a:rPr>
              <a:t>Water</a:t>
            </a:r>
            <a:endParaRPr sz="2000">
              <a:solidFill>
                <a:srgbClr val="000000"/>
              </a:solidFill>
            </a:endParaRPr>
          </a:p>
          <a:p>
            <a:pPr marL="457200" lvl="0" indent="0" algn="l" rtl="0">
              <a:lnSpc>
                <a:spcPct val="115000"/>
              </a:lnSpc>
              <a:spcBef>
                <a:spcPts val="0"/>
              </a:spcBef>
              <a:spcAft>
                <a:spcPts val="0"/>
              </a:spcAft>
              <a:buSzPts val="1800"/>
              <a:buNone/>
            </a:pPr>
            <a:r>
              <a:rPr lang="en-US" sz="2000">
                <a:solidFill>
                  <a:srgbClr val="000000"/>
                </a:solidFill>
              </a:rPr>
              <a:t>Plexi glass</a:t>
            </a:r>
            <a:endParaRPr/>
          </a:p>
          <a:p>
            <a:pPr marL="457200" lvl="0" indent="0" algn="l" rtl="0">
              <a:lnSpc>
                <a:spcPct val="115000"/>
              </a:lnSpc>
              <a:spcBef>
                <a:spcPts val="0"/>
              </a:spcBef>
              <a:spcAft>
                <a:spcPts val="0"/>
              </a:spcAft>
              <a:buSzPts val="1800"/>
              <a:buNone/>
            </a:pPr>
            <a:r>
              <a:rPr lang="en-US" sz="2000">
                <a:solidFill>
                  <a:srgbClr val="000000"/>
                </a:solidFill>
              </a:rPr>
              <a:t>Spoon or Brayer</a:t>
            </a:r>
            <a:endParaRPr/>
          </a:p>
          <a:p>
            <a:pPr marL="457200" lvl="0" indent="0" algn="l" rtl="0">
              <a:lnSpc>
                <a:spcPct val="115000"/>
              </a:lnSpc>
              <a:spcBef>
                <a:spcPts val="0"/>
              </a:spcBef>
              <a:spcAft>
                <a:spcPts val="0"/>
              </a:spcAft>
              <a:buSzPts val="1800"/>
              <a:buNone/>
            </a:pPr>
            <a:r>
              <a:rPr lang="en-US" sz="2000">
                <a:solidFill>
                  <a:srgbClr val="000000"/>
                </a:solidFill>
              </a:rPr>
              <a:t>Spray bottle</a:t>
            </a:r>
            <a:endParaRPr/>
          </a:p>
          <a:p>
            <a:pPr marL="457200" lvl="0" indent="0" algn="l" rtl="0">
              <a:lnSpc>
                <a:spcPct val="115000"/>
              </a:lnSpc>
              <a:spcBef>
                <a:spcPts val="0"/>
              </a:spcBef>
              <a:spcAft>
                <a:spcPts val="0"/>
              </a:spcAft>
              <a:buSzPts val="1800"/>
              <a:buNone/>
            </a:pPr>
            <a:r>
              <a:rPr lang="en-US" sz="2000">
                <a:solidFill>
                  <a:srgbClr val="000000"/>
                </a:solidFill>
              </a:rPr>
              <a:t>Paper towels </a:t>
            </a:r>
            <a:endParaRPr sz="2000">
              <a:solidFill>
                <a:srgbClr val="000000"/>
              </a:solidFill>
            </a:endParaRPr>
          </a:p>
        </p:txBody>
      </p:sp>
      <p:pic>
        <p:nvPicPr>
          <p:cNvPr id="165" name="Google Shape;165;p12" descr="A picture containing indoor&#10;&#10;Description automatically generated"/>
          <p:cNvPicPr preferRelativeResize="0"/>
          <p:nvPr/>
        </p:nvPicPr>
        <p:blipFill rotWithShape="1">
          <a:blip r:embed="rId3">
            <a:alphaModFix/>
          </a:blip>
          <a:srcRect/>
          <a:stretch/>
        </p:blipFill>
        <p:spPr>
          <a:xfrm>
            <a:off x="3508126" y="14288"/>
            <a:ext cx="3968486" cy="48715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1" name="Google Shape;171;p13"/>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172" name="Google Shape;172;p13"/>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173" name="Google Shape;173;p13"/>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174" name="Google Shape;17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200"/>
              <a:t>Step 2</a:t>
            </a:r>
            <a:endParaRPr sz="2200"/>
          </a:p>
        </p:txBody>
      </p:sp>
      <p:sp>
        <p:nvSpPr>
          <p:cNvPr id="175" name="Google Shape;175;p13"/>
          <p:cNvSpPr txBox="1">
            <a:spLocks noGrp="1"/>
          </p:cNvSpPr>
          <p:nvPr>
            <p:ph type="body" idx="1"/>
          </p:nvPr>
        </p:nvSpPr>
        <p:spPr>
          <a:xfrm>
            <a:off x="202774" y="873319"/>
            <a:ext cx="2476105"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800"/>
              <a:buNone/>
            </a:pPr>
            <a:r>
              <a:rPr lang="en-US">
                <a:solidFill>
                  <a:srgbClr val="000000"/>
                </a:solidFill>
              </a:rPr>
              <a:t>Choose your desired paint brush and dip it into the gouache and water.</a:t>
            </a:r>
            <a:endParaRPr/>
          </a:p>
          <a:p>
            <a:pPr marL="457200" lvl="0" indent="0" algn="l" rtl="0">
              <a:lnSpc>
                <a:spcPct val="115000"/>
              </a:lnSpc>
              <a:spcBef>
                <a:spcPts val="0"/>
              </a:spcBef>
              <a:spcAft>
                <a:spcPts val="0"/>
              </a:spcAft>
              <a:buSzPts val="1800"/>
              <a:buNone/>
            </a:pPr>
            <a:endParaRPr>
              <a:solidFill>
                <a:srgbClr val="000000"/>
              </a:solidFill>
            </a:endParaRPr>
          </a:p>
          <a:p>
            <a:pPr marL="457200" lvl="0" indent="0" algn="l" rtl="0">
              <a:lnSpc>
                <a:spcPct val="115000"/>
              </a:lnSpc>
              <a:spcBef>
                <a:spcPts val="0"/>
              </a:spcBef>
              <a:spcAft>
                <a:spcPts val="0"/>
              </a:spcAft>
              <a:buSzPts val="1800"/>
              <a:buNone/>
            </a:pPr>
            <a:r>
              <a:rPr lang="en-US">
                <a:solidFill>
                  <a:srgbClr val="000000"/>
                </a:solidFill>
              </a:rPr>
              <a:t>*Tip: Work quickly once the paint is on the plexi glass or else it will dry and not transfer to the paper.</a:t>
            </a:r>
            <a:endParaRPr>
              <a:solidFill>
                <a:srgbClr val="000000"/>
              </a:solidFill>
            </a:endParaRPr>
          </a:p>
        </p:txBody>
      </p:sp>
      <p:pic>
        <p:nvPicPr>
          <p:cNvPr id="176" name="Google Shape;176;p13" descr="A picture containing person, device&#10;&#10;Description automatically generated"/>
          <p:cNvPicPr preferRelativeResize="0"/>
          <p:nvPr/>
        </p:nvPicPr>
        <p:blipFill rotWithShape="1">
          <a:blip r:embed="rId3">
            <a:alphaModFix/>
          </a:blip>
          <a:srcRect/>
          <a:stretch/>
        </p:blipFill>
        <p:spPr>
          <a:xfrm>
            <a:off x="3508126" y="0"/>
            <a:ext cx="3657599" cy="4876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2" name="Google Shape;182;p14"/>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183" name="Google Shape;183;p14"/>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184" name="Google Shape;184;p14"/>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185" name="Google Shape;18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Step 3</a:t>
            </a:r>
            <a:endParaRPr/>
          </a:p>
        </p:txBody>
      </p:sp>
      <p:sp>
        <p:nvSpPr>
          <p:cNvPr id="186" name="Google Shape;186;p14"/>
          <p:cNvSpPr txBox="1">
            <a:spLocks noGrp="1"/>
          </p:cNvSpPr>
          <p:nvPr>
            <p:ph type="body" idx="1"/>
          </p:nvPr>
        </p:nvSpPr>
        <p:spPr>
          <a:xfrm>
            <a:off x="0" y="1180995"/>
            <a:ext cx="2654524"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800"/>
              <a:buNone/>
            </a:pPr>
            <a:r>
              <a:rPr lang="en-US" sz="2000">
                <a:solidFill>
                  <a:srgbClr val="000000"/>
                </a:solidFill>
              </a:rPr>
              <a:t>Choose your imagery theme and paint your imagery onto the plexi glass. Incorporate space, shape, and gestural mark-making.</a:t>
            </a:r>
            <a:endParaRPr sz="2000">
              <a:solidFill>
                <a:srgbClr val="000000"/>
              </a:solidFill>
            </a:endParaRPr>
          </a:p>
        </p:txBody>
      </p:sp>
      <p:pic>
        <p:nvPicPr>
          <p:cNvPr id="187" name="Google Shape;187;p14" descr="A person drawing a spider&#10;&#10;Description automatically generated with low confidence"/>
          <p:cNvPicPr preferRelativeResize="0"/>
          <p:nvPr/>
        </p:nvPicPr>
        <p:blipFill rotWithShape="1">
          <a:blip r:embed="rId3">
            <a:alphaModFix/>
          </a:blip>
          <a:srcRect/>
          <a:stretch/>
        </p:blipFill>
        <p:spPr>
          <a:xfrm>
            <a:off x="3508126" y="0"/>
            <a:ext cx="3744793" cy="48715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3" name="Google Shape;193;p15"/>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194" name="Google Shape;194;p15"/>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195" name="Google Shape;195;p15"/>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196" name="Google Shape;19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Step 4</a:t>
            </a:r>
            <a:endParaRPr/>
          </a:p>
        </p:txBody>
      </p:sp>
      <p:sp>
        <p:nvSpPr>
          <p:cNvPr id="197" name="Google Shape;197;p15"/>
          <p:cNvSpPr txBox="1">
            <a:spLocks noGrp="1"/>
          </p:cNvSpPr>
          <p:nvPr>
            <p:ph type="body" idx="1"/>
          </p:nvPr>
        </p:nvSpPr>
        <p:spPr>
          <a:xfrm>
            <a:off x="311700" y="1230400"/>
            <a:ext cx="3196426" cy="333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000">
                <a:solidFill>
                  <a:srgbClr val="000000"/>
                </a:solidFill>
              </a:rPr>
              <a:t>Place the paper face down onto the imagery. Use one hand to hold the paper in place and rub the edge of the spoon on the paper to transfer the image to the paper.</a:t>
            </a:r>
            <a:endParaRPr sz="2000">
              <a:solidFill>
                <a:srgbClr val="000000"/>
              </a:solidFill>
            </a:endParaRPr>
          </a:p>
        </p:txBody>
      </p:sp>
      <p:pic>
        <p:nvPicPr>
          <p:cNvPr id="198" name="Google Shape;198;p15" descr="A picture containing text, person, indoor, hand&#10;&#10;Description automatically generated"/>
          <p:cNvPicPr preferRelativeResize="0"/>
          <p:nvPr/>
        </p:nvPicPr>
        <p:blipFill rotWithShape="1">
          <a:blip r:embed="rId3">
            <a:alphaModFix/>
          </a:blip>
          <a:srcRect/>
          <a:stretch/>
        </p:blipFill>
        <p:spPr>
          <a:xfrm>
            <a:off x="3590521" y="0"/>
            <a:ext cx="3902207" cy="48715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4" name="Google Shape;204;p16"/>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205" name="Google Shape;205;p16"/>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206" name="Google Shape;206;p16"/>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207" name="Google Shape;207;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Step 5</a:t>
            </a:r>
            <a:endParaRPr/>
          </a:p>
        </p:txBody>
      </p:sp>
      <p:sp>
        <p:nvSpPr>
          <p:cNvPr id="208" name="Google Shape;208;p16"/>
          <p:cNvSpPr txBox="1">
            <a:spLocks noGrp="1"/>
          </p:cNvSpPr>
          <p:nvPr>
            <p:ph type="body" idx="1"/>
          </p:nvPr>
        </p:nvSpPr>
        <p:spPr>
          <a:xfrm>
            <a:off x="0" y="911933"/>
            <a:ext cx="2275383"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800"/>
              <a:buNone/>
            </a:pPr>
            <a:endParaRPr sz="2000">
              <a:solidFill>
                <a:schemeClr val="dk1"/>
              </a:solidFill>
            </a:endParaRPr>
          </a:p>
          <a:p>
            <a:pPr marL="457200" lvl="0" indent="0" algn="l" rtl="0">
              <a:lnSpc>
                <a:spcPct val="115000"/>
              </a:lnSpc>
              <a:spcBef>
                <a:spcPts val="0"/>
              </a:spcBef>
              <a:spcAft>
                <a:spcPts val="0"/>
              </a:spcAft>
              <a:buSzPts val="1800"/>
              <a:buNone/>
            </a:pPr>
            <a:r>
              <a:rPr lang="en-US" sz="2000">
                <a:solidFill>
                  <a:schemeClr val="dk1"/>
                </a:solidFill>
              </a:rPr>
              <a:t>Pull the paper away from the plexi glass to reveal your final image.</a:t>
            </a:r>
            <a:endParaRPr sz="2000">
              <a:solidFill>
                <a:schemeClr val="dk1"/>
              </a:solidFill>
            </a:endParaRPr>
          </a:p>
        </p:txBody>
      </p:sp>
      <p:pic>
        <p:nvPicPr>
          <p:cNvPr id="209" name="Google Shape;209;p16" descr="A hand holding a piece of paper&#10;&#10;Description automatically generated with medium confidence"/>
          <p:cNvPicPr preferRelativeResize="0"/>
          <p:nvPr/>
        </p:nvPicPr>
        <p:blipFill rotWithShape="1">
          <a:blip r:embed="rId3">
            <a:alphaModFix/>
          </a:blip>
          <a:srcRect/>
          <a:stretch/>
        </p:blipFill>
        <p:spPr>
          <a:xfrm>
            <a:off x="2232520" y="1843"/>
            <a:ext cx="3330051" cy="4053975"/>
          </a:xfrm>
          <a:prstGeom prst="rect">
            <a:avLst/>
          </a:prstGeom>
          <a:noFill/>
          <a:ln>
            <a:noFill/>
          </a:ln>
        </p:spPr>
      </p:pic>
      <p:pic>
        <p:nvPicPr>
          <p:cNvPr id="210" name="Google Shape;210;p16" descr="A picture containing text, indoor, set, picture frame&#10;&#10;Description automatically generated"/>
          <p:cNvPicPr preferRelativeResize="0"/>
          <p:nvPr/>
        </p:nvPicPr>
        <p:blipFill rotWithShape="1">
          <a:blip r:embed="rId4">
            <a:alphaModFix/>
          </a:blip>
          <a:srcRect/>
          <a:stretch/>
        </p:blipFill>
        <p:spPr>
          <a:xfrm>
            <a:off x="5372099" y="2028831"/>
            <a:ext cx="3801039" cy="2843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6" name="Google Shape;216;p17"/>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217" name="Google Shape;217;p17"/>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218" name="Google Shape;218;p17"/>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219" name="Google Shape;219;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Step 6</a:t>
            </a:r>
            <a:endParaRPr/>
          </a:p>
        </p:txBody>
      </p:sp>
      <p:sp>
        <p:nvSpPr>
          <p:cNvPr id="220" name="Google Shape;220;p17"/>
          <p:cNvSpPr txBox="1">
            <a:spLocks noGrp="1"/>
          </p:cNvSpPr>
          <p:nvPr>
            <p:ph type="body" idx="1"/>
          </p:nvPr>
        </p:nvSpPr>
        <p:spPr>
          <a:xfrm>
            <a:off x="0" y="1096561"/>
            <a:ext cx="3069188"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800"/>
              <a:buNone/>
            </a:pPr>
            <a:endParaRPr sz="1100">
              <a:solidFill>
                <a:schemeClr val="dk1"/>
              </a:solidFill>
            </a:endParaRPr>
          </a:p>
          <a:p>
            <a:pPr marL="457200" lvl="0" indent="0" algn="l" rtl="0">
              <a:lnSpc>
                <a:spcPct val="115000"/>
              </a:lnSpc>
              <a:spcBef>
                <a:spcPts val="0"/>
              </a:spcBef>
              <a:spcAft>
                <a:spcPts val="0"/>
              </a:spcAft>
              <a:buSzPts val="1800"/>
              <a:buNone/>
            </a:pPr>
            <a:r>
              <a:rPr lang="en-US" sz="2000">
                <a:solidFill>
                  <a:schemeClr val="dk1"/>
                </a:solidFill>
              </a:rPr>
              <a:t>Clean the plexi glass using the spray bottle and paper towels.</a:t>
            </a:r>
            <a:endParaRPr sz="2000">
              <a:solidFill>
                <a:schemeClr val="dk1"/>
              </a:solidFill>
            </a:endParaRPr>
          </a:p>
        </p:txBody>
      </p:sp>
      <p:pic>
        <p:nvPicPr>
          <p:cNvPr id="221" name="Google Shape;221;p17" descr="A picture containing text, person, green, indoor&#10;&#10;Description automatically generated"/>
          <p:cNvPicPr preferRelativeResize="0"/>
          <p:nvPr/>
        </p:nvPicPr>
        <p:blipFill rotWithShape="1">
          <a:blip r:embed="rId3">
            <a:alphaModFix/>
          </a:blip>
          <a:srcRect/>
          <a:stretch/>
        </p:blipFill>
        <p:spPr>
          <a:xfrm>
            <a:off x="3033641" y="0"/>
            <a:ext cx="3076719" cy="3603807"/>
          </a:xfrm>
          <a:prstGeom prst="rect">
            <a:avLst/>
          </a:prstGeom>
          <a:noFill/>
          <a:ln>
            <a:noFill/>
          </a:ln>
        </p:spPr>
      </p:pic>
      <p:pic>
        <p:nvPicPr>
          <p:cNvPr id="222" name="Google Shape;222;p17" descr="A hand holding a piece of paper&#10;&#10;Description automatically generated with low confidence"/>
          <p:cNvPicPr preferRelativeResize="0"/>
          <p:nvPr/>
        </p:nvPicPr>
        <p:blipFill rotWithShape="1">
          <a:blip r:embed="rId4">
            <a:alphaModFix/>
          </a:blip>
          <a:srcRect/>
          <a:stretch/>
        </p:blipFill>
        <p:spPr>
          <a:xfrm>
            <a:off x="6074812" y="1127489"/>
            <a:ext cx="2958376" cy="36932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8" name="Google Shape;228;p18"/>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229" name="Google Shape;229;p18"/>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230" name="Google Shape;230;p18"/>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231" name="Google Shape;23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Step 7</a:t>
            </a:r>
            <a:endParaRPr/>
          </a:p>
        </p:txBody>
      </p:sp>
      <p:sp>
        <p:nvSpPr>
          <p:cNvPr id="232" name="Google Shape;232;p18"/>
          <p:cNvSpPr txBox="1">
            <a:spLocks noGrp="1"/>
          </p:cNvSpPr>
          <p:nvPr>
            <p:ph type="body" idx="1"/>
          </p:nvPr>
        </p:nvSpPr>
        <p:spPr>
          <a:xfrm>
            <a:off x="-75436" y="1061931"/>
            <a:ext cx="3069188"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800"/>
              <a:buNone/>
            </a:pPr>
            <a:endParaRPr sz="1100">
              <a:solidFill>
                <a:schemeClr val="dk1"/>
              </a:solidFill>
            </a:endParaRPr>
          </a:p>
          <a:p>
            <a:pPr marL="457200" lvl="0" indent="0" algn="l" rtl="0">
              <a:lnSpc>
                <a:spcPct val="115000"/>
              </a:lnSpc>
              <a:spcBef>
                <a:spcPts val="0"/>
              </a:spcBef>
              <a:spcAft>
                <a:spcPts val="0"/>
              </a:spcAft>
              <a:buSzPts val="1800"/>
              <a:buNone/>
            </a:pPr>
            <a:r>
              <a:rPr lang="en-US" sz="2000">
                <a:solidFill>
                  <a:schemeClr val="dk1"/>
                </a:solidFill>
              </a:rPr>
              <a:t>Your Monotype is now complete! </a:t>
            </a:r>
            <a:endParaRPr sz="2000">
              <a:solidFill>
                <a:schemeClr val="dk1"/>
              </a:solidFill>
            </a:endParaRPr>
          </a:p>
        </p:txBody>
      </p:sp>
      <p:pic>
        <p:nvPicPr>
          <p:cNvPr id="233" name="Google Shape;233;p18" descr="A picture containing sky, outdoor&#10;&#10;Description automatically generated"/>
          <p:cNvPicPr preferRelativeResize="0"/>
          <p:nvPr/>
        </p:nvPicPr>
        <p:blipFill rotWithShape="1">
          <a:blip r:embed="rId3">
            <a:alphaModFix/>
          </a:blip>
          <a:srcRect/>
          <a:stretch/>
        </p:blipFill>
        <p:spPr>
          <a:xfrm>
            <a:off x="3508126" y="0"/>
            <a:ext cx="3643312" cy="4857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title"/>
          </p:nvPr>
        </p:nvSpPr>
        <p:spPr>
          <a:xfrm>
            <a:off x="311700" y="19873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Other example monotypes:</a:t>
            </a:r>
            <a:endParaRPr/>
          </a:p>
        </p:txBody>
      </p:sp>
      <p:sp>
        <p:nvSpPr>
          <p:cNvPr id="239" name="Google Shape;239;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p:txBody>
      </p:sp>
      <p:pic>
        <p:nvPicPr>
          <p:cNvPr id="240" name="Google Shape;240;p19"/>
          <p:cNvPicPr preferRelativeResize="0"/>
          <p:nvPr/>
        </p:nvPicPr>
        <p:blipFill rotWithShape="1">
          <a:blip r:embed="rId3">
            <a:alphaModFix/>
          </a:blip>
          <a:srcRect/>
          <a:stretch/>
        </p:blipFill>
        <p:spPr>
          <a:xfrm>
            <a:off x="2364765" y="1602107"/>
            <a:ext cx="2225076" cy="2966768"/>
          </a:xfrm>
          <a:prstGeom prst="rect">
            <a:avLst/>
          </a:prstGeom>
          <a:noFill/>
          <a:ln>
            <a:noFill/>
          </a:ln>
        </p:spPr>
      </p:pic>
      <p:pic>
        <p:nvPicPr>
          <p:cNvPr id="241" name="Google Shape;241;p19"/>
          <p:cNvPicPr preferRelativeResize="0"/>
          <p:nvPr/>
        </p:nvPicPr>
        <p:blipFill rotWithShape="1">
          <a:blip r:embed="rId4">
            <a:alphaModFix/>
          </a:blip>
          <a:srcRect/>
          <a:stretch/>
        </p:blipFill>
        <p:spPr>
          <a:xfrm>
            <a:off x="4589841" y="949795"/>
            <a:ext cx="2225076" cy="2940100"/>
          </a:xfrm>
          <a:prstGeom prst="rect">
            <a:avLst/>
          </a:prstGeom>
          <a:noFill/>
          <a:ln>
            <a:noFill/>
          </a:ln>
        </p:spPr>
      </p:pic>
      <p:pic>
        <p:nvPicPr>
          <p:cNvPr id="242" name="Google Shape;242;p19"/>
          <p:cNvPicPr preferRelativeResize="0"/>
          <p:nvPr/>
        </p:nvPicPr>
        <p:blipFill rotWithShape="1">
          <a:blip r:embed="rId5">
            <a:alphaModFix/>
          </a:blip>
          <a:srcRect/>
          <a:stretch/>
        </p:blipFill>
        <p:spPr>
          <a:xfrm>
            <a:off x="6799235" y="1628775"/>
            <a:ext cx="2205075" cy="2940100"/>
          </a:xfrm>
          <a:prstGeom prst="rect">
            <a:avLst/>
          </a:prstGeom>
          <a:noFill/>
          <a:ln>
            <a:noFill/>
          </a:ln>
        </p:spPr>
      </p:pic>
      <p:pic>
        <p:nvPicPr>
          <p:cNvPr id="243" name="Google Shape;243;p19"/>
          <p:cNvPicPr preferRelativeResize="0"/>
          <p:nvPr/>
        </p:nvPicPr>
        <p:blipFill rotWithShape="1">
          <a:blip r:embed="rId6">
            <a:alphaModFix/>
          </a:blip>
          <a:srcRect/>
          <a:stretch/>
        </p:blipFill>
        <p:spPr>
          <a:xfrm>
            <a:off x="139690" y="923127"/>
            <a:ext cx="2225076" cy="29667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2"/>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67" name="Google Shape;67;p2"/>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68" name="Google Shape;68;p2"/>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69" name="Google Shape;69;p2"/>
          <p:cNvSpPr txBox="1">
            <a:spLocks noGrp="1"/>
          </p:cNvSpPr>
          <p:nvPr>
            <p:ph type="body" idx="1"/>
          </p:nvPr>
        </p:nvSpPr>
        <p:spPr>
          <a:xfrm>
            <a:off x="3727220" y="1073839"/>
            <a:ext cx="4724400" cy="35028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SzPts val="1800"/>
              <a:buNone/>
            </a:pPr>
            <a:r>
              <a:rPr lang="en-US" sz="1700">
                <a:solidFill>
                  <a:schemeClr val="dk1"/>
                </a:solidFill>
              </a:rPr>
              <a:t>Artist: Neil Shawcross</a:t>
            </a:r>
            <a:endParaRPr sz="1700">
              <a:solidFill>
                <a:schemeClr val="dk1"/>
              </a:solidFill>
            </a:endParaRPr>
          </a:p>
          <a:p>
            <a:pPr marL="457200" lvl="0" indent="0" algn="l" rtl="0">
              <a:lnSpc>
                <a:spcPct val="150000"/>
              </a:lnSpc>
              <a:spcBef>
                <a:spcPts val="0"/>
              </a:spcBef>
              <a:spcAft>
                <a:spcPts val="0"/>
              </a:spcAft>
              <a:buSzPts val="1800"/>
              <a:buNone/>
            </a:pPr>
            <a:r>
              <a:rPr lang="en-US" sz="1700">
                <a:solidFill>
                  <a:schemeClr val="dk1"/>
                </a:solidFill>
              </a:rPr>
              <a:t>Title: </a:t>
            </a:r>
            <a:r>
              <a:rPr lang="en-US" sz="1700" i="1">
                <a:solidFill>
                  <a:schemeClr val="dk1"/>
                </a:solidFill>
              </a:rPr>
              <a:t>Untitled</a:t>
            </a:r>
            <a:r>
              <a:rPr lang="en-US" sz="1700">
                <a:solidFill>
                  <a:schemeClr val="dk1"/>
                </a:solidFill>
              </a:rPr>
              <a:t> 20/26</a:t>
            </a:r>
            <a:endParaRPr sz="1700">
              <a:solidFill>
                <a:schemeClr val="dk1"/>
              </a:solidFill>
            </a:endParaRPr>
          </a:p>
          <a:p>
            <a:pPr marL="457200" lvl="0" indent="0" algn="l" rtl="0">
              <a:lnSpc>
                <a:spcPct val="150000"/>
              </a:lnSpc>
              <a:spcBef>
                <a:spcPts val="0"/>
              </a:spcBef>
              <a:spcAft>
                <a:spcPts val="0"/>
              </a:spcAft>
              <a:buSzPts val="1800"/>
              <a:buNone/>
            </a:pPr>
            <a:r>
              <a:rPr lang="en-US" sz="1700">
                <a:solidFill>
                  <a:schemeClr val="dk1"/>
                </a:solidFill>
              </a:rPr>
              <a:t>Year: 2014</a:t>
            </a:r>
            <a:endParaRPr sz="1700">
              <a:solidFill>
                <a:schemeClr val="dk1"/>
              </a:solidFill>
            </a:endParaRPr>
          </a:p>
          <a:p>
            <a:pPr marL="457200" lvl="0" indent="0" algn="l" rtl="0">
              <a:lnSpc>
                <a:spcPct val="150000"/>
              </a:lnSpc>
              <a:spcBef>
                <a:spcPts val="0"/>
              </a:spcBef>
              <a:spcAft>
                <a:spcPts val="0"/>
              </a:spcAft>
              <a:buSzPts val="1800"/>
              <a:buNone/>
            </a:pPr>
            <a:r>
              <a:rPr lang="en-US" sz="1700">
                <a:solidFill>
                  <a:schemeClr val="dk1"/>
                </a:solidFill>
              </a:rPr>
              <a:t>Media: Lithography</a:t>
            </a:r>
            <a:endParaRPr sz="1700"/>
          </a:p>
          <a:p>
            <a:pPr marL="457200" lvl="0" indent="0" algn="l" rtl="0">
              <a:lnSpc>
                <a:spcPct val="150000"/>
              </a:lnSpc>
              <a:spcBef>
                <a:spcPts val="0"/>
              </a:spcBef>
              <a:spcAft>
                <a:spcPts val="0"/>
              </a:spcAft>
              <a:buSzPts val="1800"/>
              <a:buNone/>
            </a:pPr>
            <a:r>
              <a:rPr lang="en-US" sz="1700">
                <a:solidFill>
                  <a:schemeClr val="dk1"/>
                </a:solidFill>
              </a:rPr>
              <a:t>Dimensions: H-30 x W 22.5 inches</a:t>
            </a:r>
            <a:endParaRPr sz="1700">
              <a:solidFill>
                <a:schemeClr val="dk1"/>
              </a:solidFill>
            </a:endParaRPr>
          </a:p>
          <a:p>
            <a:pPr marL="457200" lvl="0" indent="0" algn="l" rtl="0">
              <a:lnSpc>
                <a:spcPct val="150000"/>
              </a:lnSpc>
              <a:spcBef>
                <a:spcPts val="0"/>
              </a:spcBef>
              <a:spcAft>
                <a:spcPts val="0"/>
              </a:spcAft>
              <a:buSzPts val="1800"/>
              <a:buNone/>
            </a:pPr>
            <a:r>
              <a:rPr lang="en-US" sz="1700">
                <a:solidFill>
                  <a:schemeClr val="dk1"/>
                </a:solidFill>
              </a:rPr>
              <a:t>Catalog Number: 2017.10.03</a:t>
            </a:r>
            <a:endParaRPr sz="1700">
              <a:solidFill>
                <a:schemeClr val="dk1"/>
              </a:solidFill>
            </a:endParaRPr>
          </a:p>
          <a:p>
            <a:pPr marL="457200" lvl="0" indent="0" algn="l" rtl="0">
              <a:lnSpc>
                <a:spcPct val="150000"/>
              </a:lnSpc>
              <a:spcBef>
                <a:spcPts val="0"/>
              </a:spcBef>
              <a:spcAft>
                <a:spcPts val="0"/>
              </a:spcAft>
              <a:buSzPts val="1800"/>
              <a:buNone/>
            </a:pPr>
            <a:r>
              <a:rPr lang="en-US" sz="1700">
                <a:solidFill>
                  <a:schemeClr val="dk1"/>
                </a:solidFill>
              </a:rPr>
              <a:t>Marais Press Print Collection</a:t>
            </a:r>
            <a:endParaRPr sz="1700">
              <a:solidFill>
                <a:schemeClr val="dk1"/>
              </a:solidFill>
            </a:endParaRPr>
          </a:p>
        </p:txBody>
      </p:sp>
      <p:pic>
        <p:nvPicPr>
          <p:cNvPr id="70" name="Google Shape;70;p2"/>
          <p:cNvPicPr preferRelativeResize="0"/>
          <p:nvPr/>
        </p:nvPicPr>
        <p:blipFill>
          <a:blip r:embed="rId3">
            <a:alphaModFix/>
          </a:blip>
          <a:stretch>
            <a:fillRect/>
          </a:stretch>
        </p:blipFill>
        <p:spPr>
          <a:xfrm>
            <a:off x="493975" y="141525"/>
            <a:ext cx="3416495" cy="45667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0"/>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9" name="Google Shape;249;p20"/>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250" name="Google Shape;250;p20"/>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251" name="Google Shape;251;p20"/>
          <p:cNvSpPr txBox="1">
            <a:spLocks noGrp="1"/>
          </p:cNvSpPr>
          <p:nvPr>
            <p:ph type="title"/>
          </p:nvPr>
        </p:nvSpPr>
        <p:spPr>
          <a:xfrm>
            <a:off x="3124125" y="-4880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Analytic Rubric</a:t>
            </a:r>
            <a:endParaRPr/>
          </a:p>
        </p:txBody>
      </p:sp>
      <p:sp>
        <p:nvSpPr>
          <p:cNvPr id="252" name="Google Shape;252;p20"/>
          <p:cNvSpPr txBox="1"/>
          <p:nvPr/>
        </p:nvSpPr>
        <p:spPr>
          <a:xfrm>
            <a:off x="538950" y="1171650"/>
            <a:ext cx="8049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53" name="Google Shape;253;p20"/>
          <p:cNvGraphicFramePr/>
          <p:nvPr/>
        </p:nvGraphicFramePr>
        <p:xfrm>
          <a:off x="164510" y="668143"/>
          <a:ext cx="3000000" cy="3000000"/>
        </p:xfrm>
        <a:graphic>
          <a:graphicData uri="http://schemas.openxmlformats.org/drawingml/2006/table">
            <a:tbl>
              <a:tblPr>
                <a:noFill/>
                <a:tableStyleId>{66690B98-1F8E-473A-BFA9-532D899D00E3}</a:tableStyleId>
              </a:tblPr>
              <a:tblGrid>
                <a:gridCol w="2185350">
                  <a:extLst>
                    <a:ext uri="{9D8B030D-6E8A-4147-A177-3AD203B41FA5}">
                      <a16:colId xmlns:a16="http://schemas.microsoft.com/office/drawing/2014/main" val="20000"/>
                    </a:ext>
                  </a:extLst>
                </a:gridCol>
                <a:gridCol w="2185350">
                  <a:extLst>
                    <a:ext uri="{9D8B030D-6E8A-4147-A177-3AD203B41FA5}">
                      <a16:colId xmlns:a16="http://schemas.microsoft.com/office/drawing/2014/main" val="20001"/>
                    </a:ext>
                  </a:extLst>
                </a:gridCol>
                <a:gridCol w="2185350">
                  <a:extLst>
                    <a:ext uri="{9D8B030D-6E8A-4147-A177-3AD203B41FA5}">
                      <a16:colId xmlns:a16="http://schemas.microsoft.com/office/drawing/2014/main" val="20002"/>
                    </a:ext>
                  </a:extLst>
                </a:gridCol>
                <a:gridCol w="2185350">
                  <a:extLst>
                    <a:ext uri="{9D8B030D-6E8A-4147-A177-3AD203B41FA5}">
                      <a16:colId xmlns:a16="http://schemas.microsoft.com/office/drawing/2014/main" val="20003"/>
                    </a:ext>
                  </a:extLst>
                </a:gridCol>
              </a:tblGrid>
              <a:tr h="5624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Objectives</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Exceeds</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Meets</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Does Not Meet</a:t>
                      </a:r>
                      <a:endParaRPr sz="1400" b="1" u="none" strike="noStrike" cap="none"/>
                    </a:p>
                  </a:txBody>
                  <a:tcPr marL="91425" marR="91425" marT="91425" marB="91425"/>
                </a:tc>
                <a:extLst>
                  <a:ext uri="{0D108BD9-81ED-4DB2-BD59-A6C34878D82A}">
                    <a16:rowId xmlns:a16="http://schemas.microsoft.com/office/drawing/2014/main" val="10000"/>
                  </a:ext>
                </a:extLst>
              </a:tr>
              <a:tr h="12840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Space (Negative)</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shows understanding of space in their composition with intentional</a:t>
                      </a:r>
                      <a:r>
                        <a:rPr lang="en-US" sz="1200"/>
                        <a:t> use of</a:t>
                      </a:r>
                      <a:r>
                        <a:rPr lang="en-US" sz="1200" u="none" strike="noStrike" cap="none"/>
                        <a:t> empty areas.</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shows some understanding of space in their composition. Some areas are lacking negative space.</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shows no understanding of space because of a cluttered composition.</a:t>
                      </a:r>
                      <a:endParaRPr sz="1200" u="none" strike="noStrike" cap="none"/>
                    </a:p>
                  </a:txBody>
                  <a:tcPr marL="91425" marR="91425" marT="91425" marB="91425"/>
                </a:tc>
                <a:extLst>
                  <a:ext uri="{0D108BD9-81ED-4DB2-BD59-A6C34878D82A}">
                    <a16:rowId xmlns:a16="http://schemas.microsoft.com/office/drawing/2014/main" val="10001"/>
                  </a:ext>
                </a:extLst>
              </a:tr>
              <a:tr h="11062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Shape </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shows understanding of shape by painting intentional figures/objects.</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meets criteria of creating a shape but lacks some creativity and originality.</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does not meet criteria of creating shapes in their composition.</a:t>
                      </a:r>
                      <a:endParaRPr sz="1200" u="none" strike="noStrike" cap="none"/>
                    </a:p>
                  </a:txBody>
                  <a:tcPr marL="91425" marR="91425" marT="91425" marB="91425"/>
                </a:tc>
                <a:extLst>
                  <a:ext uri="{0D108BD9-81ED-4DB2-BD59-A6C34878D82A}">
                    <a16:rowId xmlns:a16="http://schemas.microsoft.com/office/drawing/2014/main" val="10002"/>
                  </a:ext>
                </a:extLst>
              </a:tr>
              <a:tr h="9983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Mark-making</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exceeds criteria of making gestural marks in their work.</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meets mark-making standard but lacks creativity and originality. </a:t>
                      </a:r>
                      <a:endParaRPr sz="12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Student  does not meet standard for mark-making and shows little to no understanding of gestural mark-making in their work.</a:t>
                      </a:r>
                      <a:endParaRPr sz="1200" u="none" strike="noStrike" cap="none"/>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References:</a:t>
            </a:r>
            <a:endParaRPr/>
          </a:p>
        </p:txBody>
      </p:sp>
      <p:sp>
        <p:nvSpPr>
          <p:cNvPr id="259" name="Google Shape;259;p22"/>
          <p:cNvSpPr/>
          <p:nvPr/>
        </p:nvSpPr>
        <p:spPr>
          <a:xfrm>
            <a:off x="1243011" y="1294600"/>
            <a:ext cx="68580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Arial"/>
                <a:ea typeface="Arial"/>
                <a:cs typeface="Arial"/>
                <a:sym typeface="Arial"/>
              </a:rPr>
              <a:t>Artworks</a:t>
            </a:r>
            <a:r>
              <a:rPr lang="en-US" sz="1400" b="0" i="0" u="none" strike="noStrike" cap="none">
                <a:solidFill>
                  <a:srgbClr val="000000"/>
                </a:solidFill>
                <a:latin typeface="Arial"/>
                <a:ea typeface="Arial"/>
                <a:cs typeface="Arial"/>
                <a:sym typeface="Arial"/>
              </a:rPr>
              <a:t>. Shawcross, Neil, b.1940 | Art UK. (n.d.). Retrieved October 28, 2021, from 	https://artuk.org/discover/artists/shawcross-neil-b-1940. </a:t>
            </a:r>
            <a:endParaRPr sz="1400" b="0" i="0" u="none" strike="noStrike" cap="none">
              <a:solidFill>
                <a:srgbClr val="000000"/>
              </a:solidFill>
              <a:latin typeface="Arial"/>
              <a:ea typeface="Arial"/>
              <a:cs typeface="Arial"/>
              <a:sym typeface="Arial"/>
            </a:endParaRPr>
          </a:p>
        </p:txBody>
      </p:sp>
      <p:sp>
        <p:nvSpPr>
          <p:cNvPr id="260" name="Google Shape;260;p22"/>
          <p:cNvSpPr/>
          <p:nvPr/>
        </p:nvSpPr>
        <p:spPr>
          <a:xfrm>
            <a:off x="1243012" y="2104508"/>
            <a:ext cx="6858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Wikimedia Foundation. (2021, October 25). </a:t>
            </a:r>
            <a:r>
              <a:rPr lang="en-US" sz="1400" b="0" i="1" u="none" strike="noStrike" cap="none">
                <a:solidFill>
                  <a:srgbClr val="000000"/>
                </a:solidFill>
                <a:latin typeface="Arial"/>
                <a:ea typeface="Arial"/>
                <a:cs typeface="Arial"/>
                <a:sym typeface="Arial"/>
              </a:rPr>
              <a:t>Neil Shawcross</a:t>
            </a:r>
            <a:r>
              <a:rPr lang="en-US" sz="1400" b="0" i="0" u="none" strike="noStrike" cap="none">
                <a:solidFill>
                  <a:srgbClr val="000000"/>
                </a:solidFill>
                <a:latin typeface="Arial"/>
                <a:ea typeface="Arial"/>
                <a:cs typeface="Arial"/>
                <a:sym typeface="Arial"/>
              </a:rPr>
              <a:t>. Wikipedia. Retrieved 	October 28, 2021, from https://en.wikipedia.org/wiki/Neil_Shawcross.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6" name="Google Shape;76;p3"/>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77" name="Google Shape;77;p3"/>
          <p:cNvSpPr txBox="1"/>
          <p:nvPr/>
        </p:nvSpPr>
        <p:spPr>
          <a:xfrm>
            <a:off x="3906900" y="435225"/>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78" name="Google Shape;78;p3"/>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79" name="Google Shape;79;p3"/>
          <p:cNvSpPr txBox="1">
            <a:spLocks noGrp="1"/>
          </p:cNvSpPr>
          <p:nvPr>
            <p:ph type="title"/>
          </p:nvPr>
        </p:nvSpPr>
        <p:spPr>
          <a:xfrm>
            <a:off x="231325" y="2240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Big Ideas and Connections</a:t>
            </a:r>
            <a:endParaRPr/>
          </a:p>
        </p:txBody>
      </p:sp>
      <p:sp>
        <p:nvSpPr>
          <p:cNvPr id="80" name="Google Shape;80;p3"/>
          <p:cNvSpPr txBox="1">
            <a:spLocks noGrp="1"/>
          </p:cNvSpPr>
          <p:nvPr>
            <p:ph type="body" idx="1"/>
          </p:nvPr>
        </p:nvSpPr>
        <p:spPr>
          <a:xfrm>
            <a:off x="371975" y="738097"/>
            <a:ext cx="8520600" cy="3416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800"/>
              <a:buNone/>
            </a:pPr>
            <a:r>
              <a:rPr lang="en-US" sz="2000">
                <a:solidFill>
                  <a:srgbClr val="000000"/>
                </a:solidFill>
              </a:rPr>
              <a:t>Shawcross is primarily a figure and still life painter from England. He admires some of Matisse’s work and mimics, in a way, his gestural mark-making, simplicity, colors, and imagery. </a:t>
            </a:r>
            <a:r>
              <a:rPr lang="en-US" sz="2000">
                <a:solidFill>
                  <a:schemeClr val="dk1"/>
                </a:solidFill>
              </a:rPr>
              <a:t>Being that this is his approach in creating, students will learn his method of simple shape and mark-making. The students will respond to prompts and look at the brush strokes that contain spontaneity and how Shawcross plays with the space and imagery to create a simple composition.</a:t>
            </a:r>
            <a:endParaRPr/>
          </a:p>
          <a:p>
            <a:pPr marL="457200" lvl="0" indent="0" algn="l" rtl="0">
              <a:lnSpc>
                <a:spcPct val="115000"/>
              </a:lnSpc>
              <a:spcBef>
                <a:spcPts val="0"/>
              </a:spcBef>
              <a:spcAft>
                <a:spcPts val="0"/>
              </a:spcAft>
              <a:buSzPts val="1800"/>
              <a:buNone/>
            </a:pPr>
            <a:endParaRPr sz="2000">
              <a:solidFill>
                <a:schemeClr val="dk1"/>
              </a:solidFill>
            </a:endParaRPr>
          </a:p>
          <a:p>
            <a:pPr marL="457200" lvl="0" indent="0" algn="l" rtl="0">
              <a:lnSpc>
                <a:spcPct val="115000"/>
              </a:lnSpc>
              <a:spcBef>
                <a:spcPts val="0"/>
              </a:spcBef>
              <a:spcAft>
                <a:spcPts val="0"/>
              </a:spcAft>
              <a:buSzPts val="1800"/>
              <a:buNone/>
            </a:pPr>
            <a:r>
              <a:rPr lang="en-US" sz="2000">
                <a:solidFill>
                  <a:schemeClr val="dk1"/>
                </a:solidFill>
              </a:rPr>
              <a:t>Essential questions: What do you notice within the brush stroke? Is there value? Is it one shade of color? What does the weight of the line convey? Action? Movement? Rhythm?</a:t>
            </a:r>
            <a:endParaRPr sz="20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6" name="Google Shape;86;p4"/>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87" name="Google Shape;87;p4"/>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88" name="Google Shape;88;p4"/>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89" name="Google Shape;89;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t>Brief Overview</a:t>
            </a:r>
            <a:endParaRPr/>
          </a:p>
        </p:txBody>
      </p:sp>
      <p:sp>
        <p:nvSpPr>
          <p:cNvPr id="90" name="Google Shape;90;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9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900">
                <a:solidFill>
                  <a:schemeClr val="dk1"/>
                </a:solidFill>
              </a:rPr>
              <a:t>This lesson plan explores space, shape, and gestural mark-making and facilitates students' understanding of monotypes.</a:t>
            </a:r>
            <a:endParaRPr sz="1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6" name="Google Shape;96;p5"/>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97" name="Google Shape;97;p5"/>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98" name="Google Shape;98;p5"/>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99" name="Google Shape;9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Objective</a:t>
            </a:r>
            <a:endParaRPr/>
          </a:p>
        </p:txBody>
      </p:sp>
      <p:sp>
        <p:nvSpPr>
          <p:cNvPr id="100" name="Google Shape;100;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900">
                <a:solidFill>
                  <a:schemeClr val="dk1"/>
                </a:solidFill>
              </a:rPr>
              <a:t>Students will be able to create a black and white monotype using gestural mark-making, shape, and space. </a:t>
            </a:r>
            <a:endParaRPr sz="25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6" name="Google Shape;106;p6"/>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107" name="Google Shape;107;p6"/>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108" name="Google Shape;108;p6"/>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109" name="Google Shape;10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Visual Arts Standards </a:t>
            </a:r>
            <a:br>
              <a:rPr lang="en-US"/>
            </a:br>
            <a:endParaRPr/>
          </a:p>
        </p:txBody>
      </p:sp>
      <p:sp>
        <p:nvSpPr>
          <p:cNvPr id="110" name="Google Shape;110;p6"/>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solidFill>
                <a:schemeClr val="dk1"/>
              </a:solidFill>
            </a:endParaRPr>
          </a:p>
          <a:p>
            <a:pPr marL="0" lvl="0" indent="0" algn="l" rtl="0">
              <a:lnSpc>
                <a:spcPct val="115000"/>
              </a:lnSpc>
              <a:spcBef>
                <a:spcPts val="0"/>
              </a:spcBef>
              <a:spcAft>
                <a:spcPts val="0"/>
              </a:spcAft>
              <a:buSzPts val="1800"/>
              <a:buNone/>
            </a:pPr>
            <a:r>
              <a:rPr lang="en-US">
                <a:solidFill>
                  <a:schemeClr val="dk1"/>
                </a:solidFill>
              </a:rPr>
              <a:t>Creating: Anchor Standard 1: Generate and conceptualize artistic ideas and work.</a:t>
            </a:r>
            <a:endParaRPr/>
          </a:p>
          <a:p>
            <a:pPr marL="0" lvl="0" indent="0" algn="l" rtl="0">
              <a:lnSpc>
                <a:spcPct val="115000"/>
              </a:lnSpc>
              <a:spcBef>
                <a:spcPts val="0"/>
              </a:spcBef>
              <a:spcAft>
                <a:spcPts val="0"/>
              </a:spcAft>
              <a:buSzPts val="1800"/>
              <a:buNone/>
            </a:pPr>
            <a:endParaRPr>
              <a:solidFill>
                <a:schemeClr val="dk1"/>
              </a:solidFill>
            </a:endParaRPr>
          </a:p>
          <a:p>
            <a:pPr marL="0" lvl="0" indent="0" algn="l" rtl="0">
              <a:lnSpc>
                <a:spcPct val="115000"/>
              </a:lnSpc>
              <a:spcBef>
                <a:spcPts val="0"/>
              </a:spcBef>
              <a:spcAft>
                <a:spcPts val="0"/>
              </a:spcAft>
              <a:buSzPts val="1800"/>
              <a:buNone/>
            </a:pPr>
            <a:r>
              <a:rPr lang="en-US">
                <a:solidFill>
                  <a:schemeClr val="dk1"/>
                </a:solidFill>
              </a:rPr>
              <a:t>Presenting: Anchor Standard 4: Select, analyze, and interpret artistic work for presentation. </a:t>
            </a:r>
            <a:endParaRPr/>
          </a:p>
          <a:p>
            <a:pPr marL="0" lvl="0" indent="0" algn="l" rtl="0">
              <a:lnSpc>
                <a:spcPct val="115000"/>
              </a:lnSpc>
              <a:spcBef>
                <a:spcPts val="0"/>
              </a:spcBef>
              <a:spcAft>
                <a:spcPts val="0"/>
              </a:spcAft>
              <a:buSzPts val="1800"/>
              <a:buNone/>
            </a:pPr>
            <a:endParaRPr>
              <a:solidFill>
                <a:schemeClr val="dk1"/>
              </a:solidFill>
            </a:endParaRPr>
          </a:p>
          <a:p>
            <a:pPr marL="0" lvl="0" indent="0" algn="l" rtl="0">
              <a:lnSpc>
                <a:spcPct val="115000"/>
              </a:lnSpc>
              <a:spcBef>
                <a:spcPts val="0"/>
              </a:spcBef>
              <a:spcAft>
                <a:spcPts val="0"/>
              </a:spcAft>
              <a:buSzPts val="1800"/>
              <a:buNone/>
            </a:pPr>
            <a:r>
              <a:rPr lang="en-US">
                <a:solidFill>
                  <a:schemeClr val="dk1"/>
                </a:solidFill>
              </a:rPr>
              <a:t>Responding: Anchor Standard 8: Interpret intent and meaning in artistic work.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p:nvPr/>
        </p:nvSpPr>
        <p:spPr>
          <a:xfrm>
            <a:off x="0" y="4871545"/>
            <a:ext cx="9144000" cy="272100"/>
          </a:xfrm>
          <a:prstGeom prst="rect">
            <a:avLst/>
          </a:prstGeom>
          <a:solidFill>
            <a:srgbClr val="3C78D8"/>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6" name="Google Shape;116;p7"/>
          <p:cNvSpPr txBox="1"/>
          <p:nvPr/>
        </p:nvSpPr>
        <p:spPr>
          <a:xfrm>
            <a:off x="4253175" y="4053975"/>
            <a:ext cx="4198500" cy="6543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117" name="Google Shape;117;p7"/>
          <p:cNvSpPr txBox="1"/>
          <p:nvPr/>
        </p:nvSpPr>
        <p:spPr>
          <a:xfrm>
            <a:off x="3980550" y="400819"/>
            <a:ext cx="4925400" cy="9450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p:txBody>
      </p:sp>
      <p:sp>
        <p:nvSpPr>
          <p:cNvPr id="118" name="Google Shape;118;p7"/>
          <p:cNvSpPr txBox="1"/>
          <p:nvPr/>
        </p:nvSpPr>
        <p:spPr>
          <a:xfrm>
            <a:off x="4107788" y="1345819"/>
            <a:ext cx="4198500" cy="1826700"/>
          </a:xfrm>
          <a:prstGeom prst="rect">
            <a:avLst/>
          </a:prstGeom>
          <a:noFill/>
          <a:ln>
            <a:noFill/>
          </a:ln>
        </p:spPr>
        <p:txBody>
          <a:bodyPr spcFirstLastPara="1" wrap="square" lIns="68575" tIns="68575" rIns="68575" bIns="68575" anchor="t" anchorCtr="0">
            <a:noAutofit/>
          </a:bodyPr>
          <a:lstStyle/>
          <a:p>
            <a:pPr marL="342900" marR="0" lvl="0" indent="0" algn="l" rtl="0">
              <a:lnSpc>
                <a:spcPct val="100000"/>
              </a:lnSpc>
              <a:spcBef>
                <a:spcPts val="0"/>
              </a:spcBef>
              <a:spcAft>
                <a:spcPts val="80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119" name="Google Shape;11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Materials List:</a:t>
            </a:r>
            <a:endParaRPr/>
          </a:p>
        </p:txBody>
      </p:sp>
      <p:sp>
        <p:nvSpPr>
          <p:cNvPr id="120" name="Google Shape;120;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742950" lvl="0" indent="-285750" algn="l" rtl="0">
              <a:lnSpc>
                <a:spcPct val="150000"/>
              </a:lnSpc>
              <a:spcBef>
                <a:spcPts val="0"/>
              </a:spcBef>
              <a:spcAft>
                <a:spcPts val="0"/>
              </a:spcAft>
              <a:buSzPts val="1800"/>
              <a:buFont typeface="Noto Sans Symbols"/>
              <a:buChar char="❑"/>
            </a:pPr>
            <a:r>
              <a:rPr lang="en-US">
                <a:solidFill>
                  <a:srgbClr val="000000"/>
                </a:solidFill>
              </a:rPr>
              <a:t>Gouache</a:t>
            </a:r>
            <a:endParaRPr/>
          </a:p>
          <a:p>
            <a:pPr marL="742950" lvl="0" indent="-285750" algn="l" rtl="0">
              <a:lnSpc>
                <a:spcPct val="150000"/>
              </a:lnSpc>
              <a:spcBef>
                <a:spcPts val="0"/>
              </a:spcBef>
              <a:spcAft>
                <a:spcPts val="0"/>
              </a:spcAft>
              <a:buSzPts val="1800"/>
              <a:buFont typeface="Noto Sans Symbols"/>
              <a:buChar char="❑"/>
            </a:pPr>
            <a:r>
              <a:rPr lang="en-US">
                <a:solidFill>
                  <a:srgbClr val="000000"/>
                </a:solidFill>
              </a:rPr>
              <a:t>Paint brushes</a:t>
            </a:r>
            <a:endParaRPr/>
          </a:p>
          <a:p>
            <a:pPr marL="742950" lvl="0" indent="-285750" algn="l" rtl="0">
              <a:lnSpc>
                <a:spcPct val="150000"/>
              </a:lnSpc>
              <a:spcBef>
                <a:spcPts val="0"/>
              </a:spcBef>
              <a:spcAft>
                <a:spcPts val="0"/>
              </a:spcAft>
              <a:buSzPts val="1800"/>
              <a:buFont typeface="Noto Sans Symbols"/>
              <a:buChar char="❑"/>
            </a:pPr>
            <a:r>
              <a:rPr lang="en-US">
                <a:solidFill>
                  <a:srgbClr val="000000"/>
                </a:solidFill>
              </a:rPr>
              <a:t>Paper</a:t>
            </a:r>
            <a:endParaRPr/>
          </a:p>
          <a:p>
            <a:pPr marL="742950" lvl="0" indent="-285750" algn="l" rtl="0">
              <a:lnSpc>
                <a:spcPct val="150000"/>
              </a:lnSpc>
              <a:spcBef>
                <a:spcPts val="0"/>
              </a:spcBef>
              <a:spcAft>
                <a:spcPts val="0"/>
              </a:spcAft>
              <a:buSzPts val="1800"/>
              <a:buFont typeface="Noto Sans Symbols"/>
              <a:buChar char="❑"/>
            </a:pPr>
            <a:r>
              <a:rPr lang="en-US">
                <a:solidFill>
                  <a:srgbClr val="000000"/>
                </a:solidFill>
              </a:rPr>
              <a:t>Water</a:t>
            </a:r>
            <a:endParaRPr/>
          </a:p>
          <a:p>
            <a:pPr marL="742950" lvl="0" indent="-285750" algn="l" rtl="0">
              <a:lnSpc>
                <a:spcPct val="150000"/>
              </a:lnSpc>
              <a:spcBef>
                <a:spcPts val="0"/>
              </a:spcBef>
              <a:spcAft>
                <a:spcPts val="0"/>
              </a:spcAft>
              <a:buSzPts val="1800"/>
              <a:buFont typeface="Noto Sans Symbols"/>
              <a:buChar char="❑"/>
            </a:pPr>
            <a:r>
              <a:rPr lang="en-US">
                <a:solidFill>
                  <a:srgbClr val="000000"/>
                </a:solidFill>
              </a:rPr>
              <a:t>Plexi glass</a:t>
            </a:r>
            <a:endParaRPr/>
          </a:p>
          <a:p>
            <a:pPr marL="742950" lvl="0" indent="-285750" algn="l" rtl="0">
              <a:lnSpc>
                <a:spcPct val="150000"/>
              </a:lnSpc>
              <a:spcBef>
                <a:spcPts val="0"/>
              </a:spcBef>
              <a:spcAft>
                <a:spcPts val="0"/>
              </a:spcAft>
              <a:buSzPts val="1800"/>
              <a:buFont typeface="Noto Sans Symbols"/>
              <a:buChar char="❑"/>
            </a:pPr>
            <a:r>
              <a:rPr lang="en-US">
                <a:solidFill>
                  <a:srgbClr val="000000"/>
                </a:solidFill>
              </a:rPr>
              <a:t>Spoon</a:t>
            </a:r>
            <a:endParaRPr/>
          </a:p>
          <a:p>
            <a:pPr marL="742950" lvl="0" indent="-285750" algn="l" rtl="0">
              <a:lnSpc>
                <a:spcPct val="150000"/>
              </a:lnSpc>
              <a:spcBef>
                <a:spcPts val="0"/>
              </a:spcBef>
              <a:spcAft>
                <a:spcPts val="0"/>
              </a:spcAft>
              <a:buSzPts val="1800"/>
              <a:buFont typeface="Noto Sans Symbols"/>
              <a:buChar char="❑"/>
            </a:pPr>
            <a:r>
              <a:rPr lang="en-US">
                <a:solidFill>
                  <a:srgbClr val="000000"/>
                </a:solidFill>
              </a:rPr>
              <a:t>Spray bottle</a:t>
            </a:r>
            <a:endParaRPr/>
          </a:p>
          <a:p>
            <a:pPr marL="742950" lvl="0" indent="-285750" algn="l" rtl="0">
              <a:lnSpc>
                <a:spcPct val="150000"/>
              </a:lnSpc>
              <a:spcBef>
                <a:spcPts val="0"/>
              </a:spcBef>
              <a:spcAft>
                <a:spcPts val="0"/>
              </a:spcAft>
              <a:buSzPts val="1800"/>
              <a:buFont typeface="Noto Sans Symbols"/>
              <a:buChar char="❑"/>
            </a:pPr>
            <a:r>
              <a:rPr lang="en-US">
                <a:solidFill>
                  <a:srgbClr val="000000"/>
                </a:solidFill>
              </a:rPr>
              <a:t>Paper towels </a:t>
            </a:r>
            <a:endParaRPr/>
          </a:p>
          <a:p>
            <a:pPr marL="0" lvl="0" indent="0" algn="l" rtl="0">
              <a:lnSpc>
                <a:spcPct val="115000"/>
              </a:lnSpc>
              <a:spcBef>
                <a:spcPts val="0"/>
              </a:spcBef>
              <a:spcAft>
                <a:spcPts val="0"/>
              </a:spcAft>
              <a:buSzPts val="1800"/>
              <a:buNone/>
            </a:pPr>
            <a:endParaRPr sz="25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Vocabulary: </a:t>
            </a:r>
            <a:br>
              <a:rPr lang="en-US"/>
            </a:br>
            <a:br>
              <a:rPr lang="en-US" sz="2000"/>
            </a:br>
            <a:r>
              <a:rPr lang="en-US" sz="2000" b="1"/>
              <a:t>Composition</a:t>
            </a:r>
            <a:r>
              <a:rPr lang="en-US" sz="2000"/>
              <a:t>- arrangement of balanced elements</a:t>
            </a:r>
            <a:br>
              <a:rPr lang="en-US" sz="2000"/>
            </a:br>
            <a:r>
              <a:rPr lang="en-US" sz="2000" b="1"/>
              <a:t>Gouache</a:t>
            </a:r>
            <a:r>
              <a:rPr lang="en-US" sz="2000"/>
              <a:t>- opaque watercolor</a:t>
            </a:r>
            <a:br>
              <a:rPr lang="en-US" sz="2000"/>
            </a:br>
            <a:r>
              <a:rPr lang="en-US" sz="2000" b="1"/>
              <a:t>Gestural Mark-Making</a:t>
            </a:r>
            <a:r>
              <a:rPr lang="en-US" sz="2000"/>
              <a:t>- mark-making that shows movement with each stroke</a:t>
            </a:r>
            <a:br>
              <a:rPr lang="en-US" sz="2000"/>
            </a:br>
            <a:r>
              <a:rPr lang="en-US" sz="2000" b="1"/>
              <a:t>Monotype</a:t>
            </a:r>
            <a:r>
              <a:rPr lang="en-US" sz="2000"/>
              <a:t>- single print; work quickly</a:t>
            </a:r>
            <a:br>
              <a:rPr lang="en-US" sz="2000"/>
            </a:br>
            <a:r>
              <a:rPr lang="en-US" sz="2000" b="1"/>
              <a:t>Pull</a:t>
            </a:r>
            <a:r>
              <a:rPr lang="en-US" sz="2000"/>
              <a:t>- pulling paper off of surface</a:t>
            </a:r>
            <a:br>
              <a:rPr lang="en-US" sz="2000"/>
            </a:br>
            <a:r>
              <a:rPr lang="en-US" sz="2000" b="1"/>
              <a:t>Shape</a:t>
            </a:r>
            <a:r>
              <a:rPr lang="en-US" sz="2000"/>
              <a:t>- a two-dimensional shape</a:t>
            </a:r>
            <a:br>
              <a:rPr lang="en-US" sz="2000"/>
            </a:br>
            <a:r>
              <a:rPr lang="en-US" sz="2000" b="1"/>
              <a:t>Space</a:t>
            </a:r>
            <a:r>
              <a:rPr lang="en-US" sz="2000"/>
              <a:t>- can be negative or positive/the space found between or in elements in a composition.</a:t>
            </a:r>
            <a:br>
              <a:rPr lang="en-US" sz="2000">
                <a:solidFill>
                  <a:srgbClr val="000000"/>
                </a:solidFill>
              </a:rPr>
            </a:br>
            <a:br>
              <a:rPr lang="en-US" sz="2000"/>
            </a:b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br>
              <a:rPr lang="en-US"/>
            </a:br>
            <a:r>
              <a:rPr lang="en-US"/>
              <a:t>Choose your topic for your monotype!</a:t>
            </a:r>
            <a:br>
              <a:rPr lang="en-US"/>
            </a:br>
            <a:endParaRPr/>
          </a:p>
        </p:txBody>
      </p:sp>
      <p:sp>
        <p:nvSpPr>
          <p:cNvPr id="131" name="Google Shape;131;p9"/>
          <p:cNvSpPr txBox="1">
            <a:spLocks noGrp="1"/>
          </p:cNvSpPr>
          <p:nvPr>
            <p:ph type="body" idx="1"/>
          </p:nvPr>
        </p:nvSpPr>
        <p:spPr>
          <a:xfrm>
            <a:off x="311700" y="1384200"/>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a:solidFill>
                  <a:schemeClr val="dk1"/>
                </a:solidFill>
              </a:rPr>
              <a:t>Tree</a:t>
            </a:r>
            <a:endParaRPr/>
          </a:p>
          <a:p>
            <a:pPr marL="457200" lvl="0" indent="-342900" algn="l" rtl="0">
              <a:lnSpc>
                <a:spcPct val="115000"/>
              </a:lnSpc>
              <a:spcBef>
                <a:spcPts val="0"/>
              </a:spcBef>
              <a:spcAft>
                <a:spcPts val="0"/>
              </a:spcAft>
              <a:buSzPts val="1800"/>
              <a:buChar char="●"/>
            </a:pPr>
            <a:r>
              <a:rPr lang="en-US">
                <a:solidFill>
                  <a:schemeClr val="dk1"/>
                </a:solidFill>
              </a:rPr>
              <a:t>Human figure/face</a:t>
            </a:r>
            <a:endParaRPr/>
          </a:p>
          <a:p>
            <a:pPr marL="457200" lvl="0" indent="-342900" algn="l" rtl="0">
              <a:lnSpc>
                <a:spcPct val="115000"/>
              </a:lnSpc>
              <a:spcBef>
                <a:spcPts val="0"/>
              </a:spcBef>
              <a:spcAft>
                <a:spcPts val="0"/>
              </a:spcAft>
              <a:buSzPts val="1800"/>
              <a:buChar char="●"/>
            </a:pPr>
            <a:r>
              <a:rPr lang="en-US">
                <a:solidFill>
                  <a:schemeClr val="dk1"/>
                </a:solidFill>
              </a:rPr>
              <a:t>Animal (Fish, amphibian, mammal, reptile, insect)</a:t>
            </a:r>
            <a:endParaRPr/>
          </a:p>
          <a:p>
            <a:pPr marL="457200" lvl="0" indent="-342900" algn="l" rtl="0">
              <a:lnSpc>
                <a:spcPct val="115000"/>
              </a:lnSpc>
              <a:spcBef>
                <a:spcPts val="0"/>
              </a:spcBef>
              <a:spcAft>
                <a:spcPts val="0"/>
              </a:spcAft>
              <a:buSzPts val="1800"/>
              <a:buChar char="●"/>
            </a:pPr>
            <a:r>
              <a:rPr lang="en-US">
                <a:solidFill>
                  <a:schemeClr val="dk1"/>
                </a:solidFill>
              </a:rPr>
              <a:t>Flower</a:t>
            </a:r>
            <a:endParaRPr/>
          </a:p>
          <a:p>
            <a:pPr marL="457200" lvl="0" indent="-342900" algn="l" rtl="0">
              <a:lnSpc>
                <a:spcPct val="115000"/>
              </a:lnSpc>
              <a:spcBef>
                <a:spcPts val="0"/>
              </a:spcBef>
              <a:spcAft>
                <a:spcPts val="0"/>
              </a:spcAft>
              <a:buSzPts val="1800"/>
              <a:buChar char="●"/>
            </a:pPr>
            <a:r>
              <a:rPr lang="en-US">
                <a:solidFill>
                  <a:schemeClr val="dk1"/>
                </a:solidFill>
              </a:rPr>
              <a:t>Car</a:t>
            </a:r>
            <a:endParaRPr/>
          </a:p>
          <a:p>
            <a:pPr marL="457200" lvl="0" indent="-342900" algn="l" rtl="0">
              <a:lnSpc>
                <a:spcPct val="115000"/>
              </a:lnSpc>
              <a:spcBef>
                <a:spcPts val="0"/>
              </a:spcBef>
              <a:spcAft>
                <a:spcPts val="0"/>
              </a:spcAft>
              <a:buSzPts val="1800"/>
              <a:buChar char="●"/>
            </a:pPr>
            <a:r>
              <a:rPr lang="en-US">
                <a:solidFill>
                  <a:schemeClr val="dk1"/>
                </a:solidFill>
              </a:rPr>
              <a:t>Landscape</a:t>
            </a:r>
            <a:endParaRPr/>
          </a:p>
          <a:p>
            <a:pPr marL="457200" lvl="0" indent="-342900" algn="l" rtl="0">
              <a:lnSpc>
                <a:spcPct val="115000"/>
              </a:lnSpc>
              <a:spcBef>
                <a:spcPts val="0"/>
              </a:spcBef>
              <a:spcAft>
                <a:spcPts val="0"/>
              </a:spcAft>
              <a:buSzPts val="1800"/>
              <a:buChar char="●"/>
            </a:pPr>
            <a:r>
              <a:rPr lang="en-US">
                <a:solidFill>
                  <a:schemeClr val="dk1"/>
                </a:solidFill>
              </a:rPr>
              <a:t>Instruments</a:t>
            </a:r>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228600" algn="l" rtl="0">
              <a:lnSpc>
                <a:spcPct val="115000"/>
              </a:lnSpc>
              <a:spcBef>
                <a:spcPts val="0"/>
              </a:spcBef>
              <a:spcAft>
                <a:spcPts val="0"/>
              </a:spcAft>
              <a:buSzPts val="1800"/>
              <a:buNone/>
            </a:pPr>
            <a:endParaRPr>
              <a:solidFill>
                <a:schemeClr val="dk1"/>
              </a:solidFill>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On-screen Show (16:9)</PresentationFormat>
  <Paragraphs>113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Noto Sans Symbols</vt:lpstr>
      <vt:lpstr>Simple Light</vt:lpstr>
      <vt:lpstr>PowerPoint Presentation</vt:lpstr>
      <vt:lpstr>PowerPoint Presentation</vt:lpstr>
      <vt:lpstr>Big Ideas and Connections</vt:lpstr>
      <vt:lpstr>Brief Overview</vt:lpstr>
      <vt:lpstr>Objective</vt:lpstr>
      <vt:lpstr>Visual Arts Standards  </vt:lpstr>
      <vt:lpstr>Materials List:</vt:lpstr>
      <vt:lpstr>Vocabulary:   Composition- arrangement of balanced elements Gouache- opaque watercolor Gestural Mark-Making- mark-making that shows movement with each stroke Monotype- single print; work quickly Pull- pulling paper off of surface Shape- a two-dimensional shape Space- can be negative or positive/the space found between or in elements in a composition.  </vt:lpstr>
      <vt:lpstr> Choose your topic for your monotype! </vt:lpstr>
      <vt:lpstr>Neil Shawcross’s other artworks </vt:lpstr>
      <vt:lpstr>Gestural mark-making experiment </vt:lpstr>
      <vt:lpstr>Process</vt:lpstr>
      <vt:lpstr>Step 2</vt:lpstr>
      <vt:lpstr>Step 3</vt:lpstr>
      <vt:lpstr>Step 4</vt:lpstr>
      <vt:lpstr>Step 5</vt:lpstr>
      <vt:lpstr>Step 6</vt:lpstr>
      <vt:lpstr>Step 7</vt:lpstr>
      <vt:lpstr>Other example monotypes:</vt:lpstr>
      <vt:lpstr>Analytic Rubric</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hilli</dc:creator>
  <cp:lastModifiedBy>Olivia A Morgan</cp:lastModifiedBy>
  <cp:revision>2</cp:revision>
  <dcterms:modified xsi:type="dcterms:W3CDTF">2022-01-27T16:35:07Z</dcterms:modified>
</cp:coreProperties>
</file>